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62" r:id="rId5"/>
    <p:sldId id="258" r:id="rId6"/>
    <p:sldId id="261" r:id="rId7"/>
    <p:sldId id="274" r:id="rId8"/>
    <p:sldId id="263" r:id="rId9"/>
    <p:sldId id="272" r:id="rId10"/>
    <p:sldId id="273" r:id="rId11"/>
    <p:sldId id="266" r:id="rId12"/>
    <p:sldId id="265" r:id="rId13"/>
    <p:sldId id="267" r:id="rId14"/>
    <p:sldId id="268" r:id="rId15"/>
    <p:sldId id="269" r:id="rId16"/>
    <p:sldId id="259" r:id="rId17"/>
    <p:sldId id="260" r:id="rId18"/>
    <p:sldId id="264" r:id="rId19"/>
    <p:sldId id="270" r:id="rId20"/>
    <p:sldId id="275" r:id="rId21"/>
    <p:sldId id="271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22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778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4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71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10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80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84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40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5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1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13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88497-D803-4E53-88A9-F944850672AB}" type="datetimeFigureOut">
              <a:rPr lang="ru-RU" smtClean="0"/>
              <a:t>13.10.2021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28479-B2E9-4DFF-9761-E7E515FF6A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96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/>
          <a:lstStyle/>
          <a:p>
            <a:r>
              <a:rPr lang="en-US" dirty="0" smtClean="0"/>
              <a:t>Music recommendation  syste</a:t>
            </a:r>
            <a:r>
              <a:rPr lang="en-US" dirty="0"/>
              <a:t>m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38" y="130628"/>
            <a:ext cx="2560322" cy="25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3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79" y="574766"/>
            <a:ext cx="4833702" cy="8104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514" y="1854926"/>
            <a:ext cx="5738684" cy="6734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8" y="3074894"/>
            <a:ext cx="5612490" cy="60231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062" y="4903694"/>
            <a:ext cx="559853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12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39937" y="2675731"/>
            <a:ext cx="10515600" cy="1325563"/>
          </a:xfrm>
        </p:spPr>
        <p:txBody>
          <a:bodyPr/>
          <a:lstStyle/>
          <a:p>
            <a:r>
              <a:rPr lang="en-US" dirty="0" smtClean="0"/>
              <a:t>MODELS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286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1: KNN</a:t>
            </a:r>
            <a:endParaRPr lang="ru-RU" dirty="0"/>
          </a:p>
        </p:txBody>
      </p:sp>
      <p:pic>
        <p:nvPicPr>
          <p:cNvPr id="2050" name="Picture 2" descr="What is a KNN (K-Nearest Neighbors)? - Unite.AI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95" y="-26755"/>
            <a:ext cx="3633312" cy="24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10195" y="2353945"/>
            <a:ext cx="7045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Take average of all tracks liked by user</a:t>
            </a:r>
          </a:p>
          <a:p>
            <a:pPr marL="457200" indent="-457200">
              <a:buAutoNum type="arabicPeriod"/>
            </a:pPr>
            <a:endParaRPr 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Find k nearest neighbors</a:t>
            </a:r>
          </a:p>
          <a:p>
            <a:pPr marL="457200" indent="-457200">
              <a:buAutoNum type="arabicPeriod"/>
            </a:pPr>
            <a:endParaRPr 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You’re great!?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9843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Лучший способ определить несходство: Евклидово расстояние, косинусное  расстояние или простое вычитание? - CodeR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" y="556129"/>
            <a:ext cx="6512288" cy="55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5904410" y="3439887"/>
            <a:ext cx="7373983" cy="2388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genre_pop</a:t>
            </a:r>
            <a:r>
              <a:rPr lang="en-US" dirty="0" smtClean="0"/>
              <a:t>, </a:t>
            </a:r>
            <a:r>
              <a:rPr lang="en-US" dirty="0" err="1" smtClean="0"/>
              <a:t>likes_count</a:t>
            </a:r>
            <a:r>
              <a:rPr lang="en-US" dirty="0" smtClean="0"/>
              <a:t>, </a:t>
            </a:r>
            <a:r>
              <a:rPr lang="en-US" dirty="0" err="1" smtClean="0"/>
              <a:t>is_calm</a:t>
            </a:r>
            <a:r>
              <a:rPr lang="en-US" dirty="0" smtClean="0"/>
              <a:t>, …</a:t>
            </a:r>
          </a:p>
          <a:p>
            <a:pPr marL="0" indent="0">
              <a:buNone/>
            </a:pPr>
            <a:r>
              <a:rPr lang="en-US" dirty="0" smtClean="0"/>
              <a:t>Song1 	1	        1.5	     1</a:t>
            </a:r>
          </a:p>
          <a:p>
            <a:pPr marL="0" indent="0">
              <a:buNone/>
            </a:pPr>
            <a:r>
              <a:rPr lang="en-US" smtClean="0"/>
              <a:t>Song2		1	         15	     1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620000" y="627017"/>
            <a:ext cx="3311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What’s wrong?</a:t>
            </a:r>
            <a:endParaRPr lang="ru-RU" sz="4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409" y="5025530"/>
            <a:ext cx="3597809" cy="18324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9691" y="5634446"/>
            <a:ext cx="124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54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life?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Music taste may change by time…</a:t>
            </a:r>
          </a:p>
          <a:p>
            <a:endParaRPr lang="en-US" dirty="0" smtClean="0"/>
          </a:p>
          <a:p>
            <a:r>
              <a:rPr lang="en-US" dirty="0" smtClean="0"/>
              <a:t>Way more hidden features in tracks</a:t>
            </a:r>
          </a:p>
          <a:p>
            <a:endParaRPr lang="en-US" dirty="0" smtClean="0"/>
          </a:p>
          <a:p>
            <a:r>
              <a:rPr lang="en-US" dirty="0" smtClean="0"/>
              <a:t>What if there’s too little input data?</a:t>
            </a:r>
          </a:p>
          <a:p>
            <a:endParaRPr lang="en-US" dirty="0" smtClean="0"/>
          </a:p>
          <a:p>
            <a:r>
              <a:rPr lang="en-US" dirty="0" smtClean="0"/>
              <a:t>Human perception!</a:t>
            </a:r>
          </a:p>
        </p:txBody>
      </p:sp>
      <p:pic>
        <p:nvPicPr>
          <p:cNvPr id="2050" name="Picture 2" descr="Is This The Real Life? | Epsilon The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91" y="510048"/>
            <a:ext cx="3587932" cy="268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4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think…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Euclidean distance -&gt; cosine distance (based on dot product)</a:t>
            </a:r>
          </a:p>
          <a:p>
            <a:r>
              <a:rPr lang="en-US" dirty="0" smtClean="0"/>
              <a:t>Consider time-based track relevance</a:t>
            </a:r>
          </a:p>
          <a:p>
            <a:r>
              <a:rPr lang="en-US" dirty="0" smtClean="0"/>
              <a:t>Try to find similar users!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coldstart</a:t>
            </a:r>
            <a:r>
              <a:rPr lang="en-US" smtClean="0"/>
              <a:t> model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026" name="Picture 2" descr="Евклид электронные книги, биография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12" y="2830285"/>
            <a:ext cx="2667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лезы пнг образ | Векторы и PSD-файлы | Бесплатная загрузка на Pngtre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12294" r="27208" b="11317"/>
          <a:stretch/>
        </p:blipFill>
        <p:spPr bwMode="auto">
          <a:xfrm>
            <a:off x="9862528" y="4483673"/>
            <a:ext cx="239415" cy="4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56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09380"/>
            <a:ext cx="3402874" cy="847906"/>
          </a:xfrm>
        </p:spPr>
        <p:txBody>
          <a:bodyPr/>
          <a:lstStyle/>
          <a:p>
            <a:r>
              <a:rPr lang="en-US" dirty="0" smtClean="0"/>
              <a:t>Loss function</a:t>
            </a:r>
            <a:r>
              <a:rPr lang="ru-RU" dirty="0" smtClean="0"/>
              <a:t>: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1028" name="Picture 4" descr="20 Data Science Interview Questions for a Begi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936" y="233717"/>
            <a:ext cx="56769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2644423"/>
            <a:ext cx="3402874" cy="222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</a:t>
            </a:r>
            <a:r>
              <a:rPr lang="en-US" dirty="0" smtClean="0"/>
              <a:t>etric</a:t>
            </a:r>
            <a:r>
              <a:rPr lang="ru-RU" dirty="0" smtClean="0"/>
              <a:t>:</a:t>
            </a:r>
            <a:r>
              <a:rPr lang="en-US" dirty="0" smtClean="0"/>
              <a:t> ?</a:t>
            </a:r>
          </a:p>
          <a:p>
            <a:r>
              <a:rPr lang="en-US" dirty="0" smtClean="0"/>
              <a:t>Regularization: ?</a:t>
            </a:r>
          </a:p>
          <a:p>
            <a:r>
              <a:rPr lang="en-US" dirty="0" smtClean="0"/>
              <a:t>Cross-validation:?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51" y="1624368"/>
            <a:ext cx="3789921" cy="655048"/>
          </a:xfrm>
          <a:prstGeom prst="rect">
            <a:avLst/>
          </a:prstGeom>
        </p:spPr>
      </p:pic>
      <p:pic>
        <p:nvPicPr>
          <p:cNvPr id="1030" name="Picture 6" descr="Функции активации в нейронных сетях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94" y="4266976"/>
            <a:ext cx="2883716" cy="19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924105" y="4266976"/>
            <a:ext cx="3402874" cy="847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Internal measurer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1026" name="Picture 2" descr="What does RMSE really mean?. Root Mean Square Error (RMSE) is a… | by James  Moody | Towards Data Sci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25" y="2301130"/>
            <a:ext cx="2565461" cy="80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AE and RMSE — Which Metric is Better? | by JJ | Human in a Machine World | 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587" y="2738139"/>
            <a:ext cx="3000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9714257" y="2964028"/>
            <a:ext cx="474708" cy="406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?</a:t>
            </a:r>
            <a:endParaRPr lang="ru-RU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8805484" y="1451108"/>
            <a:ext cx="474708" cy="406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?</a:t>
            </a:r>
            <a:endParaRPr lang="ru-RU" dirty="0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5976208" y="365125"/>
            <a:ext cx="474708" cy="406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?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1030" idx="3"/>
          </p:cNvCxnSpPr>
          <p:nvPr/>
        </p:nvCxnSpPr>
        <p:spPr>
          <a:xfrm flipV="1">
            <a:off x="6841610" y="4480063"/>
            <a:ext cx="1195284" cy="747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030" idx="3"/>
          </p:cNvCxnSpPr>
          <p:nvPr/>
        </p:nvCxnSpPr>
        <p:spPr>
          <a:xfrm flipV="1">
            <a:off x="6841610" y="5211583"/>
            <a:ext cx="1195284" cy="1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030" idx="3"/>
          </p:cNvCxnSpPr>
          <p:nvPr/>
        </p:nvCxnSpPr>
        <p:spPr>
          <a:xfrm>
            <a:off x="6841610" y="5227224"/>
            <a:ext cx="1133102" cy="628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36894" y="4295397"/>
            <a:ext cx="286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Coldstart</a:t>
            </a:r>
            <a:r>
              <a:rPr lang="en-US" dirty="0" smtClean="0"/>
              <a:t> model coefficient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7972592" y="5701566"/>
            <a:ext cx="356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User-based song weight determiner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8007334" y="4998481"/>
            <a:ext cx="383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taste relevance vs time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314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built a web application that copies </a:t>
            </a:r>
            <a:r>
              <a:rPr lang="en-US" dirty="0" err="1" smtClean="0"/>
              <a:t>Yandex</a:t>
            </a:r>
            <a:r>
              <a:rPr lang="en-US" dirty="0" smtClean="0"/>
              <a:t> Music design a lot for handy usage and demonstration.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mtClean="0"/>
              <a:t>Flask + </a:t>
            </a:r>
            <a:r>
              <a:rPr lang="en-US" dirty="0" smtClean="0"/>
              <a:t>MongoDB + HTML/CSS/JS </a:t>
            </a:r>
            <a:endParaRPr lang="ru-RU" dirty="0"/>
          </a:p>
        </p:txBody>
      </p:sp>
      <p:pic>
        <p:nvPicPr>
          <p:cNvPr id="3074" name="Picture 2" descr="Flask (веб-фреймворк)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" y="5279907"/>
            <a:ext cx="2290355" cy="89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ngoDB : NoSQL Database | OVHclou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0973"/>
            <a:ext cx="3193475" cy="8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HTML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8" descr="HTML — Википедия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2" name="Picture 10" descr="Изображение логотип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443744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SS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44664"/>
            <a:ext cx="534986" cy="75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JavaScript — Википеди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12" y="4580709"/>
            <a:ext cx="631729" cy="6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2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done!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39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There’s for certain a lot of things to explore. </a:t>
            </a:r>
          </a:p>
          <a:p>
            <a:pPr marL="0" indent="0">
              <a:buNone/>
            </a:pPr>
            <a:r>
              <a:rPr lang="en-US" dirty="0" smtClean="0"/>
              <a:t>Main idea – improve content-based heuristic, analyze musical files to generate way more features that really illustrate content.</a:t>
            </a:r>
            <a:endParaRPr lang="ru-RU" dirty="0"/>
          </a:p>
        </p:txBody>
      </p:sp>
      <p:pic>
        <p:nvPicPr>
          <p:cNvPr id="1026" name="Picture 2" descr="Apps &amp;amp; Downloads | Scriptures.inf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6" y="4223658"/>
            <a:ext cx="1209629" cy="120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к нейронная сеть SincNet выделяет значимые частоты в звуке через Back  Propagation / Хаб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031" y="4040778"/>
            <a:ext cx="3633866" cy="126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1888895" y="4828472"/>
            <a:ext cx="10458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6905897" y="4519750"/>
            <a:ext cx="1576252" cy="15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838200" y="3477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To be done!</a:t>
            </a:r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641668" y="5893515"/>
            <a:ext cx="1402081" cy="620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Chords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5088964" y="5433287"/>
            <a:ext cx="0" cy="33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2"/>
          <p:cNvSpPr txBox="1">
            <a:spLocks/>
          </p:cNvSpPr>
          <p:nvPr/>
        </p:nvSpPr>
        <p:spPr>
          <a:xfrm>
            <a:off x="8482149" y="3484511"/>
            <a:ext cx="3620588" cy="27192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BPM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Key (Major/Minor)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Calm/</a:t>
            </a:r>
            <a:r>
              <a:rPr lang="en-US" dirty="0" err="1" smtClean="0"/>
              <a:t>Enegretic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Reverb level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Modulations/borrowed chords etc.</a:t>
            </a:r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5921829" y="4676505"/>
            <a:ext cx="2560320" cy="131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77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59" y="430746"/>
            <a:ext cx="5426966" cy="299525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180" y="430746"/>
            <a:ext cx="5450390" cy="29952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966" y="3763725"/>
            <a:ext cx="4634108" cy="2544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265" y="3381816"/>
            <a:ext cx="544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Chemical Romance – Famous Last Words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55252" y="3394393"/>
            <a:ext cx="355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Cigarettes After Sex - K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958499" y="6276550"/>
            <a:ext cx="368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Coldplay - Trouble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180" y="413329"/>
            <a:ext cx="5450390" cy="29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967"/>
          </a:xfrm>
        </p:spPr>
        <p:txBody>
          <a:bodyPr>
            <a:normAutofit/>
          </a:bodyPr>
          <a:lstStyle/>
          <a:p>
            <a:r>
              <a:rPr lang="en-US" dirty="0" smtClean="0"/>
              <a:t>I had to build a model which fits to user’s musical preferences to recommend them music they should listen to.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Inputs (is taken via UI):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</a:t>
            </a:r>
            <a:r>
              <a:rPr lang="en-US" dirty="0" err="1" smtClean="0"/>
              <a:t>Favourite</a:t>
            </a:r>
            <a:r>
              <a:rPr lang="en-US" dirty="0" smtClean="0"/>
              <a:t> genres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</a:t>
            </a:r>
            <a:r>
              <a:rPr lang="en-US" dirty="0" err="1" smtClean="0"/>
              <a:t>Favourite</a:t>
            </a:r>
            <a:r>
              <a:rPr lang="en-US" dirty="0" smtClean="0"/>
              <a:t> artists of these genres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3. Some songs that user already likes</a:t>
            </a:r>
          </a:p>
          <a:p>
            <a:pPr marL="0" indent="0">
              <a:buNone/>
            </a:pPr>
            <a:r>
              <a:rPr lang="en-US" dirty="0" smtClean="0"/>
              <a:t>Outputs: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Some songs </a:t>
            </a:r>
            <a:r>
              <a:rPr lang="en-US" smtClean="0"/>
              <a:t>you probably </a:t>
            </a:r>
            <a:r>
              <a:rPr lang="en-US" dirty="0" smtClean="0"/>
              <a:t>should listen to :)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33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5" y="265283"/>
            <a:ext cx="11499976" cy="63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13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3692" y="2542716"/>
            <a:ext cx="10515600" cy="1325563"/>
          </a:xfrm>
        </p:spPr>
        <p:txBody>
          <a:bodyPr/>
          <a:lstStyle/>
          <a:p>
            <a:r>
              <a:rPr lang="en-US" dirty="0" smtClean="0"/>
              <a:t>Thanks for attention!</a:t>
            </a:r>
            <a:endParaRPr lang="ru-RU" dirty="0"/>
          </a:p>
        </p:txBody>
      </p:sp>
      <p:pic>
        <p:nvPicPr>
          <p:cNvPr id="1026" name="Picture 2" descr="😌 Успокоенное лицо смайлик-эмодзи — Значение, Скопироват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037" y="4349209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12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967"/>
          </a:xfrm>
        </p:spPr>
        <p:txBody>
          <a:bodyPr>
            <a:normAutofit/>
          </a:bodyPr>
          <a:lstStyle/>
          <a:p>
            <a:r>
              <a:rPr lang="en-US" dirty="0" smtClean="0"/>
              <a:t>I had to build a model which fits to user’s musical preferences to recommend them music they should listen to.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Inputs (is taken via UI):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1. </a:t>
            </a:r>
            <a:r>
              <a:rPr lang="en-US" dirty="0" err="1" smtClean="0"/>
              <a:t>Favourite</a:t>
            </a:r>
            <a:r>
              <a:rPr lang="en-US" dirty="0" smtClean="0"/>
              <a:t> genres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</a:t>
            </a:r>
            <a:r>
              <a:rPr lang="en-US" dirty="0" err="1" smtClean="0"/>
              <a:t>Favourite</a:t>
            </a:r>
            <a:r>
              <a:rPr lang="en-US" dirty="0" smtClean="0"/>
              <a:t> artists of these genres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3. Some songs that user already likes</a:t>
            </a:r>
          </a:p>
          <a:p>
            <a:pPr marL="0" indent="0">
              <a:buNone/>
            </a:pPr>
            <a:r>
              <a:rPr lang="en-US" dirty="0" smtClean="0"/>
              <a:t>Outputs: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Some songs you probably should listen to :)</a:t>
            </a:r>
            <a:endParaRPr lang="ru-RU" dirty="0"/>
          </a:p>
        </p:txBody>
      </p:sp>
      <p:pic>
        <p:nvPicPr>
          <p:cNvPr id="3074" name="Picture 2" descr="Cat Vibing Vibing Cat GIF - Cat Vibing Vibing Cat Meme - Discover &amp;amp; Share 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37" y="2934789"/>
            <a:ext cx="4424807" cy="248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2543"/>
            <a:ext cx="10515600" cy="4351338"/>
          </a:xfrm>
        </p:spPr>
        <p:txBody>
          <a:bodyPr/>
          <a:lstStyle/>
          <a:p>
            <a:r>
              <a:rPr lang="en-US" dirty="0" smtClean="0"/>
              <a:t>The underlying business mo</a:t>
            </a:r>
            <a:r>
              <a:rPr lang="en-US" dirty="0"/>
              <a:t>t</a:t>
            </a:r>
            <a:r>
              <a:rPr lang="en-US" dirty="0" smtClean="0"/>
              <a:t>ivation is obvious: we make people use our music service, the main profit – paid subscription. If music recommendation system fits well to user’s tastes then he is most likely to stay, otherwise user will think to go away.</a:t>
            </a:r>
          </a:p>
          <a:p>
            <a:r>
              <a:rPr lang="en-US" dirty="0" smtClean="0"/>
              <a:t>There’s no universal solution created</a:t>
            </a:r>
            <a:r>
              <a:rPr lang="ru-RU" dirty="0" smtClean="0"/>
              <a:t> </a:t>
            </a:r>
            <a:r>
              <a:rPr lang="en-US" dirty="0" smtClean="0"/>
              <a:t>for now, </a:t>
            </a:r>
            <a:r>
              <a:rPr lang="en-US" dirty="0"/>
              <a:t>w</a:t>
            </a:r>
            <a:r>
              <a:rPr lang="en-US" dirty="0" smtClean="0"/>
              <a:t>e have no ‘best’ system yet, opinions differ. So any recommendation system that will make a significant breakthrough would be very competitive, despite </a:t>
            </a:r>
            <a:r>
              <a:rPr lang="en-US" dirty="0" err="1" smtClean="0"/>
              <a:t>Yandex</a:t>
            </a:r>
            <a:r>
              <a:rPr lang="en-US" dirty="0" smtClean="0"/>
              <a:t> Music, Spotify, YouTube Music already exist.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50" y="5490800"/>
            <a:ext cx="4876137" cy="6861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517" y="4590548"/>
            <a:ext cx="2434997" cy="19418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337" y="5119597"/>
            <a:ext cx="2776491" cy="71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796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Yandex</a:t>
            </a:r>
            <a:r>
              <a:rPr lang="en-US" dirty="0" smtClean="0"/>
              <a:t> Music API unofficial</a:t>
            </a:r>
          </a:p>
          <a:p>
            <a:pPr marL="514350" indent="-514350">
              <a:buAutoNum type="arabicPeriod"/>
            </a:pPr>
            <a:r>
              <a:rPr lang="en-US" dirty="0" smtClean="0"/>
              <a:t>5m email rows were found</a:t>
            </a:r>
          </a:p>
          <a:p>
            <a:pPr marL="0" indent="0">
              <a:buNone/>
            </a:pPr>
            <a:r>
              <a:rPr lang="en-US" dirty="0" smtClean="0"/>
              <a:t>500 000 were </a:t>
            </a:r>
            <a:r>
              <a:rPr lang="en-US" dirty="0" err="1" smtClean="0"/>
              <a:t>Yandex</a:t>
            </a:r>
            <a:r>
              <a:rPr lang="en-US" dirty="0" smtClean="0"/>
              <a:t> users, where ~20% had a </a:t>
            </a:r>
            <a:r>
              <a:rPr lang="en-US" dirty="0" err="1" smtClean="0"/>
              <a:t>Yandex</a:t>
            </a:r>
            <a:r>
              <a:rPr lang="en-US" dirty="0" smtClean="0"/>
              <a:t> Music account, where ~33% had enough liked tracks to consider.</a:t>
            </a:r>
          </a:p>
          <a:p>
            <a:pPr marL="0" indent="0">
              <a:buNone/>
            </a:pPr>
            <a:r>
              <a:rPr lang="en-US" dirty="0" smtClean="0"/>
              <a:t>2.  Took all artists, whose tracks they had liked.</a:t>
            </a:r>
          </a:p>
          <a:p>
            <a:pPr marL="0" indent="0">
              <a:buNone/>
            </a:pPr>
            <a:r>
              <a:rPr lang="en-US" dirty="0" smtClean="0"/>
              <a:t>3.  Took data of all tracks of those artists</a:t>
            </a:r>
            <a:endParaRPr lang="en-US" dirty="0"/>
          </a:p>
        </p:txBody>
      </p:sp>
      <p:pic>
        <p:nvPicPr>
          <p:cNvPr id="2050" name="Picture 2" descr="GitHub - MarshalX/yandex-music-api: Неофициальная Python библиотека для  работы с API сервиса Яндекс.Музык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619" y="0"/>
            <a:ext cx="5241381" cy="262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746760" y="5153841"/>
            <a:ext cx="10515600" cy="121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Total data gathered before preprocessing: 2.2m tracks data,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3.3k unique users, 600k users added tracks.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254" t="-1654" r="254" b="50557"/>
          <a:stretch/>
        </p:blipFill>
        <p:spPr>
          <a:xfrm>
            <a:off x="3868449" y="1519930"/>
            <a:ext cx="3423149" cy="24216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477" y="3799810"/>
            <a:ext cx="2952189" cy="6321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8" y="5321651"/>
            <a:ext cx="11792322" cy="8266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763" t="49478" r="-763" b="-1102"/>
          <a:stretch/>
        </p:blipFill>
        <p:spPr>
          <a:xfrm>
            <a:off x="7474477" y="1519931"/>
            <a:ext cx="3388233" cy="24216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77" y="1519930"/>
            <a:ext cx="1582783" cy="36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8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1121876"/>
            <a:ext cx="11625943" cy="49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4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facts!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73077"/>
            <a:ext cx="10515600" cy="4351338"/>
          </a:xfrm>
        </p:spPr>
        <p:txBody>
          <a:bodyPr/>
          <a:lstStyle/>
          <a:p>
            <a:r>
              <a:rPr lang="en-US" dirty="0" smtClean="0"/>
              <a:t>8/15 the most known and popular artists are </a:t>
            </a:r>
            <a:r>
              <a:rPr lang="en-US" dirty="0"/>
              <a:t>R</a:t>
            </a:r>
            <a:r>
              <a:rPr lang="en-US" dirty="0" smtClean="0"/>
              <a:t>ussian, but only 11/50 the most popular songs are Russian too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84" y="2421214"/>
            <a:ext cx="7232030" cy="41536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007" y="2421214"/>
            <a:ext cx="6642645" cy="41536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246" y="2841700"/>
            <a:ext cx="2508070" cy="381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9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facts!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2059" y="1442447"/>
            <a:ext cx="11116763" cy="4351338"/>
          </a:xfrm>
        </p:spPr>
        <p:txBody>
          <a:bodyPr/>
          <a:lstStyle/>
          <a:p>
            <a:r>
              <a:rPr lang="en-US" dirty="0" smtClean="0"/>
              <a:t>Classical music is in top-10 of most popular surround </a:t>
            </a:r>
            <a:r>
              <a:rPr lang="en-US" dirty="0" err="1" smtClean="0"/>
              <a:t>Yandex</a:t>
            </a:r>
            <a:r>
              <a:rPr lang="en-US" dirty="0" smtClean="0"/>
              <a:t> Music users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25" y="1902416"/>
            <a:ext cx="8505728" cy="45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615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472</Words>
  <Application>Microsoft Office PowerPoint</Application>
  <PresentationFormat>Широкоэкранный</PresentationFormat>
  <Paragraphs>88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Music recommendation  system</vt:lpstr>
      <vt:lpstr>Problem formulation</vt:lpstr>
      <vt:lpstr>Problem formulation</vt:lpstr>
      <vt:lpstr>Why?</vt:lpstr>
      <vt:lpstr>Data</vt:lpstr>
      <vt:lpstr>Data</vt:lpstr>
      <vt:lpstr>Презентация PowerPoint</vt:lpstr>
      <vt:lpstr>Interesting facts!</vt:lpstr>
      <vt:lpstr>Interesting facts!</vt:lpstr>
      <vt:lpstr>Презентация PowerPoint</vt:lpstr>
      <vt:lpstr>MODELS</vt:lpstr>
      <vt:lpstr>Approach 1: KNN</vt:lpstr>
      <vt:lpstr>Презентация PowerPoint</vt:lpstr>
      <vt:lpstr>Real life?</vt:lpstr>
      <vt:lpstr>Let’s think…</vt:lpstr>
      <vt:lpstr>Metrics</vt:lpstr>
      <vt:lpstr>Deployment</vt:lpstr>
      <vt:lpstr>To be done!</vt:lpstr>
      <vt:lpstr>Презентация PowerPoint</vt:lpstr>
      <vt:lpstr>Презентация PowerPoint</vt:lpstr>
      <vt:lpstr>Thanks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Рекомендательная система для музыки</dc:title>
  <dc:creator>ъуъ</dc:creator>
  <cp:lastModifiedBy>ъуъ</cp:lastModifiedBy>
  <cp:revision>50</cp:revision>
  <dcterms:created xsi:type="dcterms:W3CDTF">2021-10-09T06:04:50Z</dcterms:created>
  <dcterms:modified xsi:type="dcterms:W3CDTF">2021-10-13T12:22:23Z</dcterms:modified>
</cp:coreProperties>
</file>